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830"/>
  </p:normalViewPr>
  <p:slideViewPr>
    <p:cSldViewPr snapToGrid="0" snapToObjects="1">
      <p:cViewPr varScale="1">
        <p:scale>
          <a:sx n="121" d="100"/>
          <a:sy n="121" d="100"/>
        </p:scale>
        <p:origin x="1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98887-01C1-D34F-AE0E-082E6D639BD5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745D0-A593-8143-AB88-FA6F3CB493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00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32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FDF12D-04EB-1847-8063-6BE4B213246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2" charset="0"/>
                <a:ea typeface="ＭＳ Ｐゴシック" panose="020B0600070205080204" pitchFamily="34" charset="-128"/>
                <a:cs typeface="+mn-cs"/>
              </a:rPr>
              <a:pPr marL="0" marR="0" lvl="0" indent="0" algn="r" defTabSz="9032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2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40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C1C0F-0A1A-4A48-BD1A-1CE06F014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3E4707-4D42-F242-940F-7A49100CE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8E5BA-BA13-E845-ADD7-6C32ADA9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E2E8DB-4112-DF4C-9DBF-8B227A5B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1A3F4A-3793-3445-9E85-ED80B1FD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3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1B83F-83A0-E643-9648-68B9017D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5C5853-96AD-994A-9B63-B91B7E811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087F2-9171-304F-821B-52D1A0EA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B8F363-7BEF-A04C-8BF1-C5EBBE23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61613E-5228-9748-9AD1-804DF161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3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72CA975-CE66-D447-8B1C-18A1E33A77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4050C5-944E-744C-87F1-93DE3958D8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305DF-5D0F-DE42-A045-B09C043E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0FD0EA-355C-134D-BEAF-95AC627A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6DFF8D-7F14-7741-BE44-28787BA7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C4B6D-F473-6A4B-B74B-C89F2DD2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2C464B-DC41-4643-8F32-D8B0732EC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9414D5-6201-1C43-8451-3DC7A14B5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6F3BD1-248E-564F-9BC5-D98C0683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74C7CD-E782-A44E-B040-BF7656A1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21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15885-8375-C642-98F1-DC3E17AAC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37FC41-00C0-3F4E-8AEC-49C6E3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EC855D-F1B8-EE4F-8ED5-DCC6C9F7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94081-A9BF-A440-BE8F-81B8A256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A74B23-A924-7949-9165-23D50F04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48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8BAE34-319F-7A45-B9C3-5FC39A53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70ACBB-426C-0B45-A056-5C4595FA5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649485-0EDA-754F-B3CD-1F9E233CA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DC3ACC-3758-954B-8EED-2005FFC9E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1CDF26-81BD-5941-9616-A48D0490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5E46E0-8189-FB4C-9334-5050A91C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05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20B94-9C89-E04C-9D9B-F32408D5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BAAAA1-74FD-D34F-972B-76D1C933E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E246F7-1417-3E4A-AE27-836EA4CEE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D256F8-C04F-4243-82C5-136B6A1A1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41F415-9E45-B146-A29C-0EC39EC99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92B9D6-7349-B744-A583-3A92421B7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0E2612-8D8F-244D-BDE2-DD1EC828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063C6A9-A534-6644-819B-FDF561D4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7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14C2D-CC51-D144-8209-C6CFDB14E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AAD7D5-E84B-3E4B-A3F0-46917747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0A2C21-AC93-B341-BDBB-223E3F0A9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A1E556-CB23-2648-9F7B-8059A47D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5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DE8195-9FC2-3A45-9FB0-7D50D905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D64006-70BD-E640-8F0A-CB57E55B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6B9A05-0470-1D4B-A26C-7FCA91EE9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767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604635-95B4-DA40-860D-943A14D9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0DC7C0-7444-8142-888E-25A5F911D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428AA2-409A-F440-A6E8-B74DC262B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02C650-122E-0B4F-A9D9-81019AD7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4390D9-534A-AE42-8EDE-EDB13043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F78105-755D-114D-9AB0-0C4046C6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53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CD3E9D-FF6E-1E4C-ADB7-3E70F281B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82AD60-494B-764B-ADD3-AF557FB01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DE4B96-1DC1-9648-989E-00B94412C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66D174-582C-414C-9DF0-83DC51E5A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DE5A6D-769D-894D-8F59-006BC2A7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49DD06-C2FA-EE45-8E47-1C694B60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6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39F646-A1B9-A442-A735-86DF9C5D8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12C8D2-B326-154D-9EA7-14C3B4996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E99F1A-EDBA-5B4F-B5A4-2E793A31E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2C84-40ED-5442-8046-6E7119FAB6EC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17814A-7D8D-9F42-88F1-2072422E3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BA694B-5E49-6F49-A30D-53298B451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3E51-F0DF-3E41-A5B4-55FC65E0DB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97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numéro de diapositive 4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F20B1852-C72A-4ADF-BFA1-FC78E3C8CF0E}" type="slidenum">
              <a:rPr lang="fr-FR">
                <a:solidFill>
                  <a:srgbClr val="BCBCBC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dirty="0">
              <a:solidFill>
                <a:srgbClr val="BCBCBC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292929" y="6250371"/>
            <a:ext cx="42266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(1) du 1</a:t>
            </a:r>
            <a:r>
              <a:rPr lang="fr-FR" sz="1050" baseline="30000" dirty="0">
                <a:latin typeface="Times New Roman" pitchFamily="2" charset="0"/>
                <a:ea typeface="ＭＳ Ｐゴシック" panose="020B0600070205080204" pitchFamily="34" charset="-128"/>
              </a:rPr>
              <a:t>er</a:t>
            </a: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 janvier au 31 décembre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(2) du 1</a:t>
            </a:r>
            <a:r>
              <a:rPr lang="fr-FR" sz="1050" baseline="30000" dirty="0">
                <a:latin typeface="Times New Roman" pitchFamily="2" charset="0"/>
                <a:ea typeface="ＭＳ Ｐゴシック" panose="020B0600070205080204" pitchFamily="34" charset="-128"/>
              </a:rPr>
              <a:t>er</a:t>
            </a: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 avril au 31 mars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(3) du 1</a:t>
            </a:r>
            <a:r>
              <a:rPr lang="fr-FR" sz="1050" baseline="30000" dirty="0">
                <a:latin typeface="Times New Roman" pitchFamily="2" charset="0"/>
                <a:ea typeface="ＭＳ Ｐゴシック" panose="020B0600070205080204" pitchFamily="34" charset="-128"/>
              </a:rPr>
              <a:t>er</a:t>
            </a:r>
            <a:r>
              <a:rPr lang="fr-FR" sz="1050" dirty="0">
                <a:latin typeface="Times New Roman" pitchFamily="2" charset="0"/>
                <a:ea typeface="ＭＳ Ｐゴシック" panose="020B0600070205080204" pitchFamily="34" charset="-128"/>
              </a:rPr>
              <a:t> juillet au 30 juin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E45B49D6-A676-2348-BB83-B60620977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929" y="75283"/>
            <a:ext cx="9506272" cy="50659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Tableau comparatif des primes ou cotisations de base</a:t>
            </a:r>
            <a:br>
              <a:rPr lang="fr-F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1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pour l’assurance responsabilité professionnelle des avocats et notaires au Canada - 2024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55584"/>
              </p:ext>
            </p:extLst>
          </p:nvPr>
        </p:nvGraphicFramePr>
        <p:xfrm>
          <a:off x="1392799" y="566885"/>
          <a:ext cx="9117549" cy="5604641"/>
        </p:xfrm>
        <a:graphic>
          <a:graphicData uri="http://schemas.openxmlformats.org/drawingml/2006/table">
            <a:tbl>
              <a:tblPr lastCol="1"/>
              <a:tblGrid>
                <a:gridCol w="72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677">
                  <a:extLst>
                    <a:ext uri="{9D8B030D-6E8A-4147-A177-3AD203B41FA5}">
                      <a16:colId xmlns:a16="http://schemas.microsoft.com/office/drawing/2014/main" val="1182483247"/>
                    </a:ext>
                  </a:extLst>
                </a:gridCol>
                <a:gridCol w="724644">
                  <a:extLst>
                    <a:ext uri="{9D8B030D-6E8A-4147-A177-3AD203B41FA5}">
                      <a16:colId xmlns:a16="http://schemas.microsoft.com/office/drawing/2014/main" val="2712098728"/>
                    </a:ext>
                  </a:extLst>
                </a:gridCol>
                <a:gridCol w="729750">
                  <a:extLst>
                    <a:ext uri="{9D8B030D-6E8A-4147-A177-3AD203B41FA5}">
                      <a16:colId xmlns:a16="http://schemas.microsoft.com/office/drawing/2014/main" val="2669619880"/>
                    </a:ext>
                  </a:extLst>
                </a:gridCol>
              </a:tblGrid>
              <a:tr h="434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Période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Province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Garantie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Franchise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2021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2022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1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CA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Québec - Notaires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90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Île-du-Prince-Édouard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3 330 $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Ontario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Alberta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3 975 $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4 230 $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3 792 $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2 921 $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3 225 $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Nouveau-Brunswick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2 477 $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2 309 $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2 309 $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2 140 $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2 040 $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2 040 $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369450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Nouvelle-Écosse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1 974 $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1 875 $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2 119 $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1 944 $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1 938 $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Colombie-Britannique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394348"/>
                  </a:ext>
                </a:extLst>
              </a:tr>
              <a:tr h="3260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Manitoba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1 545 $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2 014 $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120529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Terre-Neuve </a:t>
                      </a:r>
                    </a:p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Labrador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124942"/>
                  </a:ext>
                </a:extLst>
              </a:tr>
              <a:tr h="31764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Nunavut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2 015 $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2 117 $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1 907 $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2 006 $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1 103 $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1 893 $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1 564 $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54244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Territoires du Nord-Ouest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2 030 $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2 302 $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1 096 $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1 653 $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1 577 $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547977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Yukon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2 222 $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2 007 $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1 688 $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1 577 $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93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Saskatchewan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1 280 $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1 093 $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1 303 $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1 849 $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Québec- avocats</a:t>
                      </a:r>
                    </a:p>
                  </a:txBody>
                  <a:tcPr marL="70817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10 000 000 $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1 048 $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800 $ 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32F9429-4B2A-DBCE-5500-E5795FC50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76609"/>
              </p:ext>
            </p:extLst>
          </p:nvPr>
        </p:nvGraphicFramePr>
        <p:xfrm>
          <a:off x="10510348" y="566884"/>
          <a:ext cx="729750" cy="5602688"/>
        </p:xfrm>
        <a:graphic>
          <a:graphicData uri="http://schemas.openxmlformats.org/drawingml/2006/table">
            <a:tbl>
              <a:tblPr lastCol="1"/>
              <a:tblGrid>
                <a:gridCol w="729750">
                  <a:extLst>
                    <a:ext uri="{9D8B030D-6E8A-4147-A177-3AD203B41FA5}">
                      <a16:colId xmlns:a16="http://schemas.microsoft.com/office/drawing/2014/main" val="781386670"/>
                    </a:ext>
                  </a:extLst>
                </a:gridCol>
              </a:tblGrid>
              <a:tr h="43489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28041"/>
                  </a:ext>
                </a:extLst>
              </a:tr>
              <a:tr h="418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644160"/>
                  </a:ext>
                </a:extLst>
              </a:tr>
              <a:tr h="42990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410476"/>
                  </a:ext>
                </a:extLst>
              </a:tr>
              <a:tr h="286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422659"/>
                  </a:ext>
                </a:extLst>
              </a:tr>
              <a:tr h="31288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2 910 $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640470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533041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192041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289230"/>
                  </a:ext>
                </a:extLst>
              </a:tr>
              <a:tr h="32607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085050"/>
                  </a:ext>
                </a:extLst>
              </a:tr>
              <a:tr h="38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1 100 $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967007"/>
                  </a:ext>
                </a:extLst>
              </a:tr>
              <a:tr h="31764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794412"/>
                  </a:ext>
                </a:extLst>
              </a:tr>
              <a:tr h="41995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1 690 $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227958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1 579 $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520947"/>
                  </a:ext>
                </a:extLst>
              </a:tr>
              <a:tr h="37893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375908"/>
                  </a:ext>
                </a:extLst>
              </a:tr>
              <a:tr h="3966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750 $</a:t>
                      </a:r>
                    </a:p>
                  </a:txBody>
                  <a:tcPr marL="7869" marR="7869" marT="78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615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6615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569</Words>
  <Application>Microsoft Macintosh PowerPoint</Application>
  <PresentationFormat>Grand écran</PresentationFormat>
  <Paragraphs>209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Tableau comparatif des primes ou cotisations de base pour l’assurance responsabilité professionnelle des avocats et notaires au Canada - 2024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Tableau comparatif des primes de base d’assurance responsabilité professionnelle des avocats et notaires au Canada (2019)</dc:title>
  <dc:creator>Amal Haikel</dc:creator>
  <cp:lastModifiedBy>Amal Haikel</cp:lastModifiedBy>
  <cp:revision>57</cp:revision>
  <cp:lastPrinted>2024-10-28T20:34:28Z</cp:lastPrinted>
  <dcterms:created xsi:type="dcterms:W3CDTF">2019-07-22T15:56:31Z</dcterms:created>
  <dcterms:modified xsi:type="dcterms:W3CDTF">2024-12-03T18:41:38Z</dcterms:modified>
</cp:coreProperties>
</file>